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1"/>
  </p:handoutMasterIdLst>
  <p:sldIdLst>
    <p:sldId id="257" r:id="rId2"/>
    <p:sldId id="322" r:id="rId3"/>
    <p:sldId id="305" r:id="rId4"/>
    <p:sldId id="304" r:id="rId5"/>
    <p:sldId id="324" r:id="rId6"/>
    <p:sldId id="309" r:id="rId7"/>
    <p:sldId id="310" r:id="rId8"/>
    <p:sldId id="325" r:id="rId9"/>
    <p:sldId id="312" r:id="rId10"/>
    <p:sldId id="290" r:id="rId11"/>
    <p:sldId id="321" r:id="rId12"/>
    <p:sldId id="323" r:id="rId13"/>
    <p:sldId id="313" r:id="rId14"/>
    <p:sldId id="314" r:id="rId15"/>
    <p:sldId id="315" r:id="rId16"/>
    <p:sldId id="316" r:id="rId17"/>
    <p:sldId id="317" r:id="rId18"/>
    <p:sldId id="318" r:id="rId19"/>
    <p:sldId id="319" r:id="rId20"/>
  </p:sldIdLst>
  <p:sldSz cx="9144000" cy="6858000" type="screen4x3"/>
  <p:notesSz cx="7077075" cy="9383713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Star Jedi" pitchFamily="82" charset="0"/>
      <p:regular r:id="rId26"/>
    </p:embeddedFont>
    <p:embeddedFont>
      <p:font typeface="Eras Bold ITC" pitchFamily="34" charset="0"/>
      <p:regular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0000"/>
    <a:srgbClr val="00CCFF"/>
    <a:srgbClr val="FFFFFF"/>
    <a:srgbClr val="0000FF"/>
    <a:srgbClr val="CC0000"/>
    <a:srgbClr val="FF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68" y="-84"/>
      </p:cViewPr>
      <p:guideLst>
        <p:guide orient="horz" pos="2956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pPr>
              <a:defRPr/>
            </a:pPr>
            <a:fld id="{21F8314B-ECC6-4BA6-A7C4-8071EC0E002F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pPr>
              <a:defRPr/>
            </a:pPr>
            <a:fld id="{DA20E5A5-5A50-4574-AA6C-CB4FAB51C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8086-07CA-4D93-8F3D-0343F912F709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10A9-78E6-4BDF-8BCB-74B3EEF78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A1EE-B6C2-49DC-BEDA-8CB0F6036DEA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70EA-60E9-4228-A3A9-E80F5EF71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B68E-3D1B-4933-8000-5EB77709E9D4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5624-9E3C-43BF-8C96-4E2565DEE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3B69D-B3A5-4BF8-8302-4B59A8C5FFF2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EC24-89D1-4205-922E-6ED6BAF6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0DBB-E870-4C42-BAB3-673D9DEA6075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6B5C-43F1-4B65-8BA5-6482B2B04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8C72-D9A6-422B-B357-1C40FC41C39E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0CE2-E911-454D-A16A-75697E298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5815-3506-460B-A308-662C40689D87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88FC-111F-4B74-AE03-1349D17BF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B169-282D-4C60-B70D-5569173BA835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1BDA1-AC7C-44C4-BF03-7CAE03235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B60D-6452-47AC-AE05-2D48CB579C75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80FF-788C-4639-B98C-CE4E11227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7772-F976-4B4A-92F7-F7CF1DDB7AFD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8FCD-EBB7-4710-BFC2-344A0EBC7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CA7B-5F92-40AB-8934-E4150828E60F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F476-230A-4C51-8ACA-328DC36A0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6C127-6454-4F4D-9707-CC779A149002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18EFBE-B01F-4A1B-A2B7-FBC284A4C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emp/tables.htm" TargetMode="External"/><Relationship Id="rId2" Type="http://schemas.openxmlformats.org/officeDocument/2006/relationships/hyperlink" Target="https://docs.google.com/document/d/1gySkItxiJn_vwb8HIIKNXqen184mRtzDX12cux0ZgZk/pu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inal Back Design - Main Logo_edited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0325" y="685800"/>
            <a:ext cx="9204325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AOIT Director – Ms. Sattelberg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0" y="4572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Calibri" pitchFamily="34" charset="0"/>
              </a:rPr>
              <a:t>North Tonawanda High School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441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n w="2857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Star Jedi" pitchFamily="82" charset="0"/>
                <a:ea typeface="+mj-ea"/>
                <a:cs typeface="+mj-cs"/>
              </a:rPr>
              <a:t>Academy of</a:t>
            </a:r>
            <a:br>
              <a:rPr lang="en-US" sz="4400" dirty="0">
                <a:ln w="2857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Star Jedi" pitchFamily="82" charset="0"/>
                <a:ea typeface="+mj-ea"/>
                <a:cs typeface="+mj-cs"/>
              </a:rPr>
            </a:br>
            <a:r>
              <a:rPr lang="en-US" sz="4400" dirty="0">
                <a:ln w="2857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Star Jedi" pitchFamily="82" charset="0"/>
                <a:ea typeface="+mj-ea"/>
                <a:cs typeface="+mj-cs"/>
              </a:rPr>
              <a:t>information technology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400" b="1" u="sng" dirty="0" smtClean="0"/>
              <a:t>Grade 9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000" b="1" dirty="0" smtClean="0"/>
              <a:t>Principles of Information Technology (business)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000" b="1" dirty="0" smtClean="0"/>
              <a:t>Computer Systems  (technology)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400" b="1" u="sng" dirty="0" smtClean="0"/>
              <a:t>Grade 10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000" b="1" dirty="0" smtClean="0"/>
              <a:t>Digital Media (art)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000" b="1" dirty="0" smtClean="0"/>
              <a:t>Intro. To Programming (business)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endParaRPr lang="en-US" sz="1800" b="1" dirty="0" smtClean="0"/>
          </a:p>
          <a:p>
            <a:pPr lvl="1">
              <a:defRPr/>
            </a:pPr>
            <a:endParaRPr lang="en-US" sz="1800" b="1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/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400" b="1" u="sng" dirty="0" smtClean="0"/>
              <a:t>Grade 11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000" b="1" dirty="0" smtClean="0"/>
              <a:t>Animation and Game Design (business)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000" b="1" dirty="0" smtClean="0"/>
              <a:t>CEIP (business)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000" b="1" dirty="0" smtClean="0"/>
              <a:t>Computer Applications (business)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400" b="1" u="sng" dirty="0" smtClean="0"/>
              <a:t>Grade 12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000" b="1" dirty="0" smtClean="0"/>
              <a:t>Web Design (business)</a:t>
            </a:r>
          </a:p>
          <a:p>
            <a:pPr marL="865188" lvl="1" indent="-465138">
              <a:buClr>
                <a:srgbClr val="FF0000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000" b="1" dirty="0" smtClean="0"/>
              <a:t>AOIT Elective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4800" dirty="0" err="1">
                <a:ln w="28575">
                  <a:solidFill>
                    <a:srgbClr val="FF0000"/>
                  </a:solidFill>
                </a:ln>
                <a:solidFill>
                  <a:srgbClr val="FFFFFF"/>
                </a:solidFill>
                <a:latin typeface="Star Jedi" pitchFamily="82" charset="0"/>
                <a:ea typeface="+mj-ea"/>
                <a:cs typeface="+mj-cs"/>
              </a:rPr>
              <a:t>Aoit</a:t>
            </a:r>
            <a:r>
              <a:rPr lang="en-US" sz="4800" dirty="0">
                <a:ln w="28575">
                  <a:solidFill>
                    <a:srgbClr val="FF0000"/>
                  </a:solidFill>
                </a:ln>
                <a:solidFill>
                  <a:srgbClr val="FFFFFF"/>
                </a:solidFill>
                <a:latin typeface="Star Jedi" pitchFamily="82" charset="0"/>
                <a:ea typeface="+mj-ea"/>
                <a:cs typeface="+mj-cs"/>
              </a:rPr>
              <a:t> courses</a:t>
            </a:r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000000"/>
                </a:solidFill>
                <a:latin typeface="Star Jedi" pitchFamily="82" charset="0"/>
                <a:ea typeface="+mj-ea"/>
                <a:cs typeface="+mj-cs"/>
              </a:rPr>
              <a:t>.</a:t>
            </a:r>
            <a:r>
              <a:rPr lang="en-US" sz="4800" dirty="0">
                <a:ln w="28575">
                  <a:solidFill>
                    <a:srgbClr val="FF0000"/>
                  </a:solidFill>
                </a:ln>
                <a:solidFill>
                  <a:srgbClr val="FFFFFF"/>
                </a:solidFill>
                <a:latin typeface="Star Jedi" pitchFamily="82" charset="0"/>
                <a:ea typeface="+mj-ea"/>
                <a:cs typeface="+mj-cs"/>
              </a:rPr>
              <a:t>  </a:t>
            </a:r>
          </a:p>
        </p:txBody>
      </p:sp>
      <p:pic>
        <p:nvPicPr>
          <p:cNvPr id="22533" name="Picture 13" descr="AOI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91000"/>
          </a:xfrm>
        </p:spPr>
        <p:txBody>
          <a:bodyPr/>
          <a:lstStyle/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000" b="1" dirty="0" smtClean="0"/>
              <a:t>Digital Media Technology and Production </a:t>
            </a:r>
          </a:p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000" b="1" dirty="0" smtClean="0"/>
              <a:t>Web Design and Multimedia </a:t>
            </a:r>
          </a:p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000" b="1" dirty="0" smtClean="0"/>
              <a:t>Hospitality/Sports Marketing </a:t>
            </a:r>
          </a:p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000" b="1" dirty="0" smtClean="0"/>
              <a:t>Advanced Computer Science</a:t>
            </a:r>
          </a:p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000" b="1" dirty="0" smtClean="0"/>
              <a:t>AP Computer Science </a:t>
            </a:r>
          </a:p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000" b="1" dirty="0" smtClean="0"/>
              <a:t>Computer Networking </a:t>
            </a:r>
          </a:p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000" b="1" dirty="0" smtClean="0"/>
              <a:t>Animation and Game Design</a:t>
            </a:r>
          </a:p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000" b="1" dirty="0" smtClean="0"/>
              <a:t>Graphic Design</a:t>
            </a:r>
            <a:endParaRPr lang="en-US" sz="2800" b="1" dirty="0" smtClean="0"/>
          </a:p>
          <a:p>
            <a:pPr marL="46513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endParaRPr lang="en-US" sz="2000" b="1" dirty="0" smtClean="0"/>
          </a:p>
          <a:p>
            <a:pPr marL="865188" lvl="1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endParaRPr lang="en-US" sz="1800" b="1" dirty="0" smtClean="0"/>
          </a:p>
          <a:p>
            <a:pPr lvl="1">
              <a:defRPr/>
            </a:pPr>
            <a:endParaRPr lang="en-US" sz="1800" b="1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4800" dirty="0" err="1">
                <a:ln w="28575">
                  <a:solidFill>
                    <a:srgbClr val="FF0000"/>
                  </a:solidFill>
                </a:ln>
                <a:solidFill>
                  <a:srgbClr val="FFFFFF"/>
                </a:solidFill>
                <a:latin typeface="Star Jedi" pitchFamily="82" charset="0"/>
                <a:ea typeface="+mj-ea"/>
                <a:cs typeface="+mj-cs"/>
              </a:rPr>
              <a:t>Aoit</a:t>
            </a:r>
            <a:r>
              <a:rPr lang="en-US" sz="4800" dirty="0">
                <a:ln w="28575">
                  <a:solidFill>
                    <a:srgbClr val="FF0000"/>
                  </a:solidFill>
                </a:ln>
                <a:solidFill>
                  <a:srgbClr val="FFFFFF"/>
                </a:solidFill>
                <a:latin typeface="Star Jedi" pitchFamily="82" charset="0"/>
                <a:ea typeface="+mj-ea"/>
                <a:cs typeface="+mj-cs"/>
              </a:rPr>
              <a:t> Electives</a:t>
            </a:r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000000"/>
                </a:solidFill>
                <a:latin typeface="Star Jedi" pitchFamily="82" charset="0"/>
                <a:ea typeface="+mj-ea"/>
                <a:cs typeface="+mj-cs"/>
              </a:rPr>
              <a:t>.</a:t>
            </a:r>
            <a:r>
              <a:rPr lang="en-US" sz="4800" dirty="0">
                <a:ln w="28575">
                  <a:solidFill>
                    <a:srgbClr val="FF0000"/>
                  </a:solidFill>
                </a:ln>
                <a:solidFill>
                  <a:srgbClr val="FFFFFF"/>
                </a:solidFill>
                <a:latin typeface="Star Jedi" pitchFamily="82" charset="0"/>
                <a:ea typeface="+mj-ea"/>
                <a:cs typeface="+mj-cs"/>
              </a:rPr>
              <a:t>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62600" y="1905000"/>
            <a:ext cx="3124200" cy="41148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135000"/>
              <a:defRPr/>
            </a:pPr>
            <a:r>
              <a:rPr lang="en-US" sz="2000" b="1" dirty="0"/>
              <a:t>Many opportunities to get involved…</a:t>
            </a:r>
          </a:p>
          <a:p>
            <a:pPr>
              <a:buClr>
                <a:srgbClr val="FF0000"/>
              </a:buClr>
              <a:buSzPct val="135000"/>
              <a:defRPr/>
            </a:pPr>
            <a:endParaRPr lang="en-US" sz="2000" b="1" dirty="0"/>
          </a:p>
          <a:p>
            <a:pPr marL="40798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1600" b="1" dirty="0"/>
              <a:t>Tech Club</a:t>
            </a:r>
          </a:p>
          <a:p>
            <a:pPr marL="40798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1600" b="1" dirty="0"/>
              <a:t>Science Olympiad</a:t>
            </a:r>
          </a:p>
          <a:p>
            <a:pPr marL="40798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1600" b="1" dirty="0"/>
              <a:t>DECA</a:t>
            </a:r>
          </a:p>
          <a:p>
            <a:pPr marL="40798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1600" b="1" dirty="0"/>
              <a:t>FBLA</a:t>
            </a:r>
          </a:p>
          <a:p>
            <a:pPr marL="40798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1600" b="1" dirty="0"/>
              <a:t>Yearbook</a:t>
            </a:r>
          </a:p>
          <a:p>
            <a:pPr marL="40798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1600" b="1" dirty="0"/>
              <a:t>Musical (tech support)</a:t>
            </a:r>
          </a:p>
          <a:p>
            <a:pPr marL="40798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1600" b="1" dirty="0"/>
              <a:t>Competitive Events</a:t>
            </a:r>
          </a:p>
          <a:p>
            <a:pPr marL="407988" indent="-465138"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1600" b="1" dirty="0"/>
              <a:t>Community Service</a:t>
            </a:r>
          </a:p>
        </p:txBody>
      </p:sp>
      <p:pic>
        <p:nvPicPr>
          <p:cNvPr id="23557" name="Picture 13" descr="AOI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ttp://pagina.quarzo.com/images/moni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72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en-US" sz="3200" b="1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altLang="en-US" sz="3200" b="1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altLang="en-US" sz="3200" b="1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alt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en-US" sz="320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7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30200">
                    <a:schemeClr val="bg1">
                      <a:alpha val="60000"/>
                    </a:schemeClr>
                  </a:glow>
                </a:effectLst>
                <a:latin typeface="Star Jedi" pitchFamily="82" charset="0"/>
              </a:rPr>
              <a:t>Projects,</a:t>
            </a:r>
          </a:p>
          <a:p>
            <a:pPr algn="ctr">
              <a:defRPr/>
            </a:pPr>
            <a:r>
              <a:rPr lang="en-US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30200">
                    <a:schemeClr val="bg1">
                      <a:alpha val="60000"/>
                    </a:schemeClr>
                  </a:glow>
                </a:effectLst>
                <a:latin typeface="Star Jedi" pitchFamily="82" charset="0"/>
              </a:rPr>
              <a:t>Fields trips</a:t>
            </a:r>
          </a:p>
          <a:p>
            <a:pPr algn="ctr">
              <a:defRPr/>
            </a:pPr>
            <a:r>
              <a:rPr lang="en-US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30200">
                    <a:schemeClr val="bg1">
                      <a:alpha val="60000"/>
                    </a:schemeClr>
                  </a:glow>
                </a:effectLst>
                <a:latin typeface="Star Jedi" pitchFamily="82" charset="0"/>
              </a:rPr>
              <a:t>And</a:t>
            </a:r>
          </a:p>
          <a:p>
            <a:pPr algn="ctr">
              <a:defRPr/>
            </a:pPr>
            <a:r>
              <a:rPr lang="en-US" sz="6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30200">
                    <a:schemeClr val="bg1">
                      <a:alpha val="60000"/>
                    </a:schemeClr>
                  </a:glow>
                </a:effectLst>
                <a:latin typeface="Star Jedi" pitchFamily="82" charset="0"/>
              </a:rPr>
              <a:t>Student experiences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do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657600"/>
            <a:ext cx="2971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tephen'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09600"/>
            <a:ext cx="44577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4419600"/>
            <a:ext cx="525336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ar Jedi" pitchFamily="82" charset="0"/>
              </a:rPr>
              <a:t>Student Logo</a:t>
            </a:r>
          </a:p>
          <a:p>
            <a:pPr algn="ctr">
              <a:defRPr/>
            </a:pPr>
            <a:r>
              <a:rPr lang="en-US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ar Jedi" pitchFamily="82" charset="0"/>
              </a:rPr>
              <a:t>Design Project</a:t>
            </a:r>
          </a:p>
        </p:txBody>
      </p:sp>
      <p:pic>
        <p:nvPicPr>
          <p:cNvPr id="7" name="Picture 6" descr="AOIT logo copy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609600"/>
            <a:ext cx="297180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DOMINK -Autobiograph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3200400"/>
            <a:ext cx="4846638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" descr="Pat - future care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100" y="-20638"/>
            <a:ext cx="25193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IMG_14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300" y="4113213"/>
            <a:ext cx="48387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carlie tec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350" y="0"/>
            <a:ext cx="431165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IMG_139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7363" y="-14288"/>
            <a:ext cx="2332037" cy="414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629400" y="2381540"/>
            <a:ext cx="20922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</a:t>
            </a:r>
          </a:p>
          <a:p>
            <a:pPr algn="ctr"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</a:t>
            </a:r>
          </a:p>
        </p:txBody>
      </p:sp>
      <p:pic>
        <p:nvPicPr>
          <p:cNvPr id="26632" name="Picture 13" descr="AOIT 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781800" y="1143000"/>
            <a:ext cx="189346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</a:t>
            </a:r>
          </a:p>
          <a:p>
            <a:pPr algn="ctr">
              <a:defRPr/>
            </a:pP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</a:t>
            </a:r>
          </a:p>
        </p:txBody>
      </p:sp>
      <p:pic>
        <p:nvPicPr>
          <p:cNvPr id="27652" name="Picture 13" descr="AOI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-30892"/>
            <a:ext cx="83772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48132" name="Picture 12" descr="IMG_20130426_110413_2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3733800"/>
            <a:ext cx="514850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48133" name="Picture 8" descr="Dominik and Animation at Vil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5538" y="3020283"/>
            <a:ext cx="5021262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0" y="24384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n w="28575">
                  <a:solidFill>
                    <a:srgbClr val="00CCFF"/>
                  </a:solidFill>
                </a:ln>
                <a:solidFill>
                  <a:srgbClr val="000000"/>
                </a:solidFill>
                <a:latin typeface="Star Jedi" pitchFamily="82" charset="0"/>
                <a:ea typeface="+mj-ea"/>
                <a:cs typeface="+mj-cs"/>
              </a:rPr>
              <a:t>Animation Workshop at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n w="28575">
                  <a:solidFill>
                    <a:srgbClr val="00CCFF"/>
                  </a:solidFill>
                </a:ln>
                <a:solidFill>
                  <a:srgbClr val="000000"/>
                </a:solidFill>
                <a:latin typeface="Star Jedi" pitchFamily="82" charset="0"/>
                <a:ea typeface="+mj-ea"/>
                <a:cs typeface="+mj-cs"/>
              </a:rPr>
              <a:t>villa Maria College</a:t>
            </a:r>
          </a:p>
        </p:txBody>
      </p:sp>
      <p:pic>
        <p:nvPicPr>
          <p:cNvPr id="28678" name="Picture 13" descr="AOIT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buffalostate.edu/cs4hs/Images/webwinners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2667000"/>
            <a:ext cx="6096000" cy="387985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4" name="Picture 2" descr="http://www.buffalostate.edu/cs4hs/Images/webwinners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3832225" cy="243840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http://www.buffalostate.edu/cs4hs/Images/webwinner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19200"/>
            <a:ext cx="3816350" cy="2428875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13" descr="AOIT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905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n w="28575">
                  <a:solidFill>
                    <a:srgbClr val="FF0000"/>
                  </a:solidFill>
                </a:ln>
                <a:solidFill>
                  <a:srgbClr val="000000"/>
                </a:solidFill>
                <a:latin typeface="Star Jedi" pitchFamily="82" charset="0"/>
                <a:ea typeface="+mj-ea"/>
                <a:cs typeface="+mj-cs"/>
              </a:rPr>
              <a:t>CS4HS Student Showcase and Competition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7" descr="DSCI02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43300"/>
            <a:ext cx="4038600" cy="3028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50183" name="Picture 10" descr="DSCI02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2895600" cy="21717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50185" name="Picture 11" descr="DSCI03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4267200" cy="3200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30725" name="Picture 13" descr="AOIT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DSCI028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324350"/>
            <a:ext cx="2971800" cy="22288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905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n w="28575">
                  <a:solidFill>
                    <a:srgbClr val="FF0000"/>
                  </a:solidFill>
                </a:ln>
                <a:solidFill>
                  <a:srgbClr val="000000"/>
                </a:solidFill>
                <a:latin typeface="Star Jedi" pitchFamily="82" charset="0"/>
                <a:ea typeface="+mj-ea"/>
                <a:cs typeface="+mj-cs"/>
              </a:rPr>
              <a:t>CS4HS Student Showcase and Competition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Barbs Phone Nov 2015 2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28600" y="1600200"/>
            <a:ext cx="2574116" cy="457200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" name="Picture 3" descr="Barbs Phone Nov 2015 2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604" y="1600200"/>
            <a:ext cx="2537196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Picture 4" descr="65-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638800" cy="525888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31749" name="Picture 13" descr="AOIT 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905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n w="28575">
                  <a:solidFill>
                    <a:srgbClr val="FF0000"/>
                  </a:solidFill>
                </a:ln>
                <a:solidFill>
                  <a:srgbClr val="000000"/>
                </a:solidFill>
                <a:latin typeface="Star Jedi" pitchFamily="82" charset="0"/>
                <a:ea typeface="+mj-ea"/>
                <a:cs typeface="+mj-cs"/>
              </a:rPr>
              <a:t>CS4HS Student Showcase and Competition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8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648200"/>
          </a:xfrm>
        </p:spPr>
        <p:txBody>
          <a:bodyPr/>
          <a:lstStyle/>
          <a:p>
            <a:pPr marL="465138" indent="-465138">
              <a:buSzPct val="135000"/>
              <a:buFont typeface="Wingdings" pitchFamily="2" charset="2"/>
              <a:buChar char=""/>
            </a:pPr>
            <a:r>
              <a:rPr lang="en-US" sz="2200" b="1" smtClean="0"/>
              <a:t>71% of all new jobs in STEM are in </a:t>
            </a:r>
            <a:r>
              <a:rPr lang="en-US" sz="2200" b="1" smtClean="0">
                <a:solidFill>
                  <a:srgbClr val="FF0000"/>
                </a:solidFill>
              </a:rPr>
              <a:t>computing</a:t>
            </a:r>
            <a:r>
              <a:rPr lang="en-US" sz="2200" b="1" smtClean="0"/>
              <a:t>.</a:t>
            </a:r>
          </a:p>
          <a:p>
            <a:pPr marL="465138" indent="-465138">
              <a:buSzPct val="135000"/>
              <a:buFont typeface="Wingdings" pitchFamily="2" charset="2"/>
              <a:buChar char=""/>
            </a:pPr>
            <a:r>
              <a:rPr lang="en-US" sz="2200" b="1" smtClean="0"/>
              <a:t>There will be over 1 million computing job openings in the U.S. by 2022.</a:t>
            </a:r>
          </a:p>
          <a:p>
            <a:pPr marL="465138" indent="-465138">
              <a:buSzPct val="135000"/>
              <a:buFont typeface="Wingdings" pitchFamily="2" charset="2"/>
              <a:buChar char=""/>
            </a:pPr>
            <a:r>
              <a:rPr lang="en-US" sz="2200" b="1" smtClean="0"/>
              <a:t>There is an annual shortage of over 100,000 skilled computer specialists this year – over 39,000 of which are in </a:t>
            </a:r>
            <a:r>
              <a:rPr lang="en-US" sz="2200" b="1" i="1" smtClean="0">
                <a:solidFill>
                  <a:srgbClr val="FF0000"/>
                </a:solidFill>
              </a:rPr>
              <a:t>New York State</a:t>
            </a:r>
            <a:r>
              <a:rPr lang="en-US" sz="2200" b="1" smtClean="0"/>
              <a:t>.</a:t>
            </a:r>
          </a:p>
          <a:p>
            <a:pPr marL="465138" indent="-465138">
              <a:buSzPct val="135000"/>
              <a:buFont typeface="Wingdings" pitchFamily="2" charset="2"/>
              <a:buChar char=""/>
            </a:pPr>
            <a:r>
              <a:rPr lang="en-US" sz="2200" b="1" smtClean="0"/>
              <a:t>These jobs are in every industry and every state.</a:t>
            </a:r>
          </a:p>
          <a:p>
            <a:pPr marL="465138" indent="-465138">
              <a:buSzPct val="135000"/>
              <a:buFont typeface="Wingdings" pitchFamily="2" charset="2"/>
              <a:buChar char=""/>
            </a:pPr>
            <a:r>
              <a:rPr lang="en-US" sz="2200" b="1" smtClean="0"/>
              <a:t>Computing skills and knowing how to code is a game changer for students.</a:t>
            </a:r>
          </a:p>
          <a:p>
            <a:pPr marL="465138" indent="-465138">
              <a:buSzPct val="135000"/>
              <a:buFont typeface="Wingdings" pitchFamily="2" charset="2"/>
              <a:buChar char=""/>
            </a:pPr>
            <a:r>
              <a:rPr lang="en-US" sz="2200" b="1" smtClean="0"/>
              <a:t>The AOIT offers STEM and STEAM learning experiences.</a:t>
            </a:r>
          </a:p>
          <a:p>
            <a:pPr marL="465138" indent="-465138">
              <a:buSzPct val="135000"/>
              <a:buFont typeface="Wingdings" pitchFamily="2" charset="2"/>
              <a:buChar char=""/>
            </a:pPr>
            <a:r>
              <a:rPr lang="en-US" sz="2200" b="1" smtClean="0"/>
              <a:t>Our students need to go beyond being consumers of technology and become </a:t>
            </a:r>
            <a:r>
              <a:rPr lang="en-US" sz="2200" b="1" smtClean="0">
                <a:solidFill>
                  <a:srgbClr val="FF0000"/>
                </a:solidFill>
              </a:rPr>
              <a:t>innovators</a:t>
            </a:r>
            <a:r>
              <a:rPr lang="en-US" sz="2200" b="1" smtClean="0"/>
              <a:t> of technology.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4800" dirty="0">
                <a:ln w="28575">
                  <a:solidFill>
                    <a:srgbClr val="FF0000"/>
                  </a:solidFill>
                </a:ln>
                <a:solidFill>
                  <a:srgbClr val="FFFFFF"/>
                </a:solidFill>
                <a:latin typeface="Star Jedi" pitchFamily="82" charset="0"/>
                <a:ea typeface="+mj-ea"/>
                <a:cs typeface="+mj-cs"/>
              </a:rPr>
              <a:t>Did you know…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28600" y="60960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Data Sources: </a:t>
            </a:r>
          </a:p>
          <a:p>
            <a:r>
              <a:rPr lang="en-US" sz="1200" b="1">
                <a:hlinkClick r:id="rId2"/>
              </a:rPr>
              <a:t>Code.org Infographic Source Data</a:t>
            </a:r>
            <a:endParaRPr lang="en-US" sz="1200" b="1"/>
          </a:p>
          <a:p>
            <a:r>
              <a:rPr lang="en-US" sz="1200" b="1">
                <a:hlinkClick r:id="rId3"/>
              </a:rPr>
              <a:t>www.bls.gov</a:t>
            </a:r>
            <a:endParaRPr lang="en-US" sz="1200" b="1"/>
          </a:p>
        </p:txBody>
      </p:sp>
      <p:pic>
        <p:nvPicPr>
          <p:cNvPr id="14341" name="Picture 13" descr="AOIT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447800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Eras Bold ITC" pitchFamily="34" charset="0"/>
              </a:rPr>
              <a:t>Those who design and maintain the technology that every industry relies on.</a:t>
            </a:r>
          </a:p>
        </p:txBody>
      </p:sp>
      <p:pic>
        <p:nvPicPr>
          <p:cNvPr id="11" name="Picture 16" descr="http://img.ehowcdn.com/article-page-main/ehow/images/a07/db/di/starting-salary-computer-technician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4724400"/>
            <a:ext cx="2290762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4" descr="http://careers.stateuniversity.com/article_images/Computer_network_technic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724400"/>
            <a:ext cx="318928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2" descr="http://gamedesgining.lhmllc.netdna-cdn.com/wp-content/uploads/2015/07/game-designer-vs-developer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08525"/>
            <a:ext cx="3733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blog.traeblain.com/static/images/2011/python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324350"/>
            <a:ext cx="28194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1550" y="4329113"/>
            <a:ext cx="15509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8100">
                  <a:noFill/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The</a:t>
            </a:r>
            <a:r>
              <a:rPr lang="en-US" sz="36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 </a:t>
            </a:r>
            <a:r>
              <a:rPr lang="en-US" sz="36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000000"/>
                </a:solidFill>
                <a:latin typeface="Star Jedi" pitchFamily="82" charset="0"/>
              </a:rPr>
              <a:t>technical</a:t>
            </a:r>
            <a:r>
              <a:rPr lang="en-US" sz="36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 </a:t>
            </a:r>
            <a:r>
              <a:rPr lang="en-US" sz="3600" b="1" dirty="0">
                <a:ln w="38100">
                  <a:noFill/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Side of Computing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19588"/>
            <a:ext cx="1778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6" descr="http://vignette1.wikia.nocookie.net/half-life/images/c/c7/Valve_logo.png/revision/latest?cb=20130914231731&amp;path-prefix=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321175"/>
            <a:ext cx="33528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http://www.buzzle.com/img/articleImages/299601-3524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4" descr="http://static.srcdn.com/slir/w568-h379-q90-c568:379/wp-content/uploads/avatar_came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2514600"/>
            <a:ext cx="6737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1" name="Picture 4" descr="http://www.dailygalaxy.com/.a/6a00d8341bf7f753ef019affc63311970d-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6088" y="-228600"/>
            <a:ext cx="4887912" cy="4654550"/>
          </a:xfrm>
          <a:prstGeom prst="rect">
            <a:avLst/>
          </a:prstGeom>
          <a:ln w="381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390" name="Picture 2" descr="https://62e528761d0685343e1c-f3d1b99a743ffa4142d9d7f1978d9686.ssl.cf2.rackcdn.com/files/55218/area14mp/vjz839cm-14066856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5175" y="3581400"/>
            <a:ext cx="32988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609600"/>
            <a:ext cx="9143999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30200">
                    <a:prstClr val="white">
                      <a:alpha val="60000"/>
                    </a:prstClr>
                  </a:glow>
                </a:effectLst>
                <a:latin typeface="Eras Bold ITC" panose="020B0907030504020204" pitchFamily="34" charset="0"/>
              </a:rPr>
              <a:t>Coding</a:t>
            </a:r>
            <a:endParaRPr lang="en-US" sz="6600" b="1" dirty="0">
              <a:ln w="38100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glow rad="330200">
                  <a:prstClr val="white">
                    <a:alpha val="60000"/>
                  </a:prstClr>
                </a:glow>
              </a:effectLst>
              <a:latin typeface="Eras Bold ITC" panose="020B0907030504020204" pitchFamily="34" charset="0"/>
            </a:endParaRPr>
          </a:p>
          <a:p>
            <a:pPr algn="ctr">
              <a:defRPr/>
            </a:pPr>
            <a:r>
              <a:rPr lang="en-US" sz="66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330200">
                    <a:prstClr val="white">
                      <a:alpha val="60000"/>
                    </a:prstClr>
                  </a:glow>
                </a:effectLst>
                <a:latin typeface="Eras Bold ITC" panose="020B0907030504020204" pitchFamily="34" charset="0"/>
              </a:rPr>
              <a:t>is an essential</a:t>
            </a:r>
          </a:p>
          <a:p>
            <a:pPr algn="ctr">
              <a:defRPr/>
            </a:pPr>
            <a:r>
              <a:rPr lang="en-US" sz="66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330200">
                    <a:prstClr val="white">
                      <a:alpha val="60000"/>
                    </a:prstClr>
                  </a:glow>
                </a:effectLst>
                <a:latin typeface="Eras Bold ITC" panose="020B0907030504020204" pitchFamily="34" charset="0"/>
              </a:rPr>
              <a:t>skill in the</a:t>
            </a:r>
          </a:p>
          <a:p>
            <a:pPr algn="ctr">
              <a:defRPr/>
            </a:pPr>
            <a:r>
              <a:rPr lang="en-US" sz="66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330200">
                    <a:prstClr val="white">
                      <a:alpha val="60000"/>
                    </a:prstClr>
                  </a:glow>
                </a:effectLst>
                <a:latin typeface="Eras Bold ITC" panose="020B0907030504020204" pitchFamily="34" charset="0"/>
              </a:rPr>
              <a:t>21</a:t>
            </a:r>
            <a:r>
              <a:rPr lang="en-US" sz="6600" b="1" baseline="30000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330200">
                    <a:prstClr val="white">
                      <a:alpha val="60000"/>
                    </a:prstClr>
                  </a:glow>
                </a:effectLst>
                <a:latin typeface="Eras Bold ITC" panose="020B0907030504020204" pitchFamily="34" charset="0"/>
              </a:rPr>
              <a:t>st</a:t>
            </a:r>
            <a:r>
              <a:rPr lang="en-US" sz="66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330200">
                    <a:prstClr val="white">
                      <a:alpha val="60000"/>
                    </a:prstClr>
                  </a:glow>
                </a:effectLst>
                <a:latin typeface="Eras Bold ITC" panose="020B0907030504020204" pitchFamily="34" charset="0"/>
              </a:rPr>
              <a:t> century</a:t>
            </a:r>
          </a:p>
          <a:p>
            <a:pPr algn="ctr">
              <a:defRPr/>
            </a:pPr>
            <a:r>
              <a:rPr lang="en-US" sz="66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330200">
                    <a:prstClr val="white">
                      <a:alpha val="60000"/>
                    </a:prstClr>
                  </a:glow>
                </a:effectLst>
                <a:latin typeface="Eras Bold ITC" panose="020B0907030504020204" pitchFamily="34" charset="0"/>
              </a:rPr>
              <a:t>workplace.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8100">
                  <a:noFill/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The</a:t>
            </a:r>
            <a:r>
              <a:rPr lang="en-US" sz="36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 </a:t>
            </a:r>
            <a:r>
              <a:rPr lang="en-US" sz="36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000000"/>
                </a:solidFill>
                <a:latin typeface="Star Jedi" pitchFamily="82" charset="0"/>
              </a:rPr>
              <a:t>technical</a:t>
            </a:r>
            <a:r>
              <a:rPr lang="en-US" sz="36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 </a:t>
            </a:r>
            <a:r>
              <a:rPr lang="en-US" sz="3600" b="1" dirty="0">
                <a:ln w="38100">
                  <a:noFill/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Side of Computing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038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/>
              <a:t>Computer programmer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Cyber security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Computer repair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Game design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Robotics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Cellular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Government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495800" y="16002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Software Development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Software Engineering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Hardware Engineering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Database Administration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App Development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Network Administration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Web Development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Computer Systems Analyst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endParaRPr lang="en-US" sz="2800" b="1" dirty="0">
              <a:latin typeface="+mn-lt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endParaRPr lang="en-US" sz="2800" b="1" dirty="0">
              <a:latin typeface="+mn-lt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endParaRPr lang="en-US" sz="2800" b="1" dirty="0">
              <a:latin typeface="+mn-lt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endParaRPr lang="en-US" sz="2800" b="1" dirty="0">
              <a:latin typeface="+mn-lt"/>
            </a:endParaRPr>
          </a:p>
        </p:txBody>
      </p:sp>
      <p:pic>
        <p:nvPicPr>
          <p:cNvPr id="17413" name="Picture 13" descr="AOI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http://images.mpix.com/ver/m2.5.0/964x0/products/film/Film.m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59175"/>
            <a:ext cx="91440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066800"/>
            <a:ext cx="89916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Eras Bold ITC" pitchFamily="34" charset="0"/>
              </a:rPr>
              <a:t>Those who use technology to create products and services.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8100">
                  <a:noFill/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The</a:t>
            </a:r>
            <a:r>
              <a:rPr lang="en-US" sz="36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 </a:t>
            </a:r>
            <a:r>
              <a:rPr lang="en-US" sz="3600" b="1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000000"/>
                </a:solidFill>
                <a:latin typeface="Star Jedi" pitchFamily="82" charset="0"/>
              </a:rPr>
              <a:t>Creative</a:t>
            </a:r>
            <a:r>
              <a:rPr lang="en-US" sz="36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000000"/>
                </a:solidFill>
                <a:latin typeface="Star Jedi" pitchFamily="82" charset="0"/>
              </a:rPr>
              <a:t> </a:t>
            </a:r>
            <a:r>
              <a:rPr lang="en-US" sz="3600" b="1" dirty="0">
                <a:ln w="38100">
                  <a:noFill/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Side of Computing</a:t>
            </a:r>
          </a:p>
        </p:txBody>
      </p:sp>
      <p:pic>
        <p:nvPicPr>
          <p:cNvPr id="18437" name="Picture 2" descr="http://www.boastingbiz.com/wp-content/uploads/BizHeader_De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00325"/>
            <a:ext cx="7253288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daylightmusic.net/wp-content/uploads/2015/09/music-composer-studio-images-music-production-studios-music-production-stud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92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exothermicdesign.com/img/package_deals/ss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133600"/>
            <a:ext cx="56292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 descr="https://s-media-cache-ak0.pinimg.com/originals/fd/64/63/fd6463fbb3f9fbf6ccdcbe5ff06ee87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98348">
            <a:off x="-506413" y="1703388"/>
            <a:ext cx="5559426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http://zeeartbox.com/wp-content/uploads/2015/04/logo-bann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0"/>
            <a:ext cx="53340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475125"/>
            <a:ext cx="9143999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00CCFF"/>
                </a:solidFill>
                <a:effectLst>
                  <a:glow rad="330200">
                    <a:prstClr val="white">
                      <a:alpha val="60000"/>
                    </a:prstClr>
                  </a:glow>
                </a:effectLst>
                <a:latin typeface="Eras Bold ITC" panose="020B0907030504020204" pitchFamily="34" charset="0"/>
              </a:rPr>
              <a:t>Creativity</a:t>
            </a:r>
          </a:p>
          <a:p>
            <a:pPr algn="ctr">
              <a:defRPr/>
            </a:pPr>
            <a:r>
              <a:rPr lang="en-US" sz="6600" dirty="0">
                <a:ln w="38100">
                  <a:solidFill>
                    <a:schemeClr val="bg1"/>
                  </a:solidFill>
                  <a:prstDash val="solid"/>
                </a:ln>
                <a:effectLst>
                  <a:glow rad="330200">
                    <a:prstClr val="white">
                      <a:alpha val="60000"/>
                    </a:prstClr>
                  </a:glow>
                </a:effectLst>
                <a:latin typeface="Eras Bold ITC" panose="020B0907030504020204" pitchFamily="34" charset="0"/>
              </a:rPr>
              <a:t>+ problem solving = </a:t>
            </a:r>
            <a:r>
              <a:rPr lang="en-US" sz="66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330200">
                    <a:prstClr val="white">
                      <a:alpha val="60000"/>
                    </a:prstClr>
                  </a:glow>
                </a:effectLst>
                <a:latin typeface="Eras Bold ITC" panose="020B0907030504020204" pitchFamily="34" charset="0"/>
              </a:rPr>
              <a:t>INNOVATION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038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/>
              <a:t>Game Design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Animation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Graphic Design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Film Media/Production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Web Design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Marketing</a:t>
            </a:r>
          </a:p>
          <a:p>
            <a:pPr>
              <a:buFont typeface="Arial" charset="0"/>
              <a:buNone/>
            </a:pPr>
            <a:r>
              <a:rPr lang="en-US" sz="2800" b="1" smtClean="0"/>
              <a:t>Publication Design</a:t>
            </a:r>
          </a:p>
          <a:p>
            <a:pPr>
              <a:buFont typeface="Arial" charset="0"/>
              <a:buNone/>
            </a:pPr>
            <a:endParaRPr lang="en-US" sz="2800" b="1" smtClean="0"/>
          </a:p>
          <a:p>
            <a:pPr>
              <a:buFont typeface="Arial" charset="0"/>
              <a:buNone/>
            </a:pPr>
            <a:endParaRPr lang="en-US" sz="2800" b="1" smtClean="0"/>
          </a:p>
          <a:p>
            <a:pPr>
              <a:buFont typeface="Arial" charset="0"/>
              <a:buNone/>
            </a:pPr>
            <a:endParaRPr lang="en-US" sz="2800" b="1" smtClean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495800" y="16002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Broadcast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Apparel Design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Fashion Design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Advertisement Design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Social Media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Music Production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2800" b="1" dirty="0">
                <a:latin typeface="+mn-lt"/>
              </a:rPr>
              <a:t>Concert/Theater Tech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endParaRPr lang="en-US" sz="2800" b="1" dirty="0">
              <a:latin typeface="+mn-lt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endParaRPr lang="en-US" sz="2800" b="1" dirty="0">
              <a:latin typeface="+mn-lt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endParaRPr lang="en-US" sz="2800" b="1" dirty="0">
              <a:latin typeface="+mn-lt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endParaRPr lang="en-US" sz="2800" b="1" dirty="0">
              <a:latin typeface="+mn-lt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endParaRPr lang="en-US" sz="28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8100">
                  <a:noFill/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The</a:t>
            </a:r>
            <a:r>
              <a:rPr lang="en-US" sz="3600" b="1" dirty="0">
                <a:ln w="381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 </a:t>
            </a:r>
            <a:r>
              <a:rPr lang="en-US" sz="3600" b="1" dirty="0">
                <a:ln w="28575">
                  <a:solidFill>
                    <a:srgbClr val="00CCFF"/>
                  </a:solidFill>
                  <a:prstDash val="solid"/>
                </a:ln>
                <a:solidFill>
                  <a:srgbClr val="000000"/>
                </a:solidFill>
                <a:latin typeface="Star Jedi" pitchFamily="82" charset="0"/>
              </a:rPr>
              <a:t>Creative </a:t>
            </a:r>
            <a:r>
              <a:rPr lang="en-US" sz="3600" b="1" dirty="0">
                <a:ln w="38100">
                  <a:noFill/>
                  <a:prstDash val="solid"/>
                </a:ln>
                <a:solidFill>
                  <a:srgbClr val="FFFFFF"/>
                </a:solidFill>
                <a:latin typeface="Eras Bold ITC" panose="020B0907030504020204" pitchFamily="34" charset="0"/>
              </a:rPr>
              <a:t>Side of Computing</a:t>
            </a:r>
          </a:p>
        </p:txBody>
      </p:sp>
      <p:pic>
        <p:nvPicPr>
          <p:cNvPr id="20485" name="Picture 13" descr="AOI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1828800"/>
          </a:xfrm>
        </p:spPr>
        <p:txBody>
          <a:bodyPr/>
          <a:lstStyle/>
          <a:p>
            <a:pPr marL="0" indent="0" algn="ctr">
              <a:buFont typeface="Arial" charset="0"/>
              <a:buNone/>
              <a:tabLst>
                <a:tab pos="3260725" algn="l"/>
              </a:tabLst>
              <a:defRPr/>
            </a:pPr>
            <a:r>
              <a:rPr lang="en-US" sz="28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Star Jedi" pitchFamily="82" charset="0"/>
              </a:rPr>
              <a:t>Academy courses include a </a:t>
            </a:r>
          </a:p>
          <a:p>
            <a:pPr marL="0" indent="0" algn="ctr">
              <a:buFont typeface="Arial" charset="0"/>
              <a:buNone/>
              <a:tabLst>
                <a:tab pos="3260725" algn="l"/>
              </a:tabLst>
              <a:defRPr/>
            </a:pPr>
            <a:r>
              <a:rPr lang="en-US" sz="28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Star Jedi" pitchFamily="82" charset="0"/>
              </a:rPr>
              <a:t>blend of Art, technology, English,</a:t>
            </a:r>
          </a:p>
          <a:p>
            <a:pPr marL="0" indent="0" algn="ctr">
              <a:buFont typeface="Arial" charset="0"/>
              <a:buNone/>
              <a:tabLst>
                <a:tab pos="3260725" algn="l"/>
              </a:tabLst>
              <a:defRPr/>
            </a:pPr>
            <a:r>
              <a:rPr lang="en-US" sz="28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Star Jedi" pitchFamily="82" charset="0"/>
              </a:rPr>
              <a:t>business and computing.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427038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4800" dirty="0" err="1">
                <a:ln w="28575">
                  <a:solidFill>
                    <a:srgbClr val="FF0000"/>
                  </a:solidFill>
                </a:ln>
                <a:solidFill>
                  <a:srgbClr val="FFFFFF"/>
                </a:solidFill>
                <a:latin typeface="Star Jedi" pitchFamily="82" charset="0"/>
                <a:ea typeface="+mj-ea"/>
                <a:cs typeface="+mj-cs"/>
              </a:rPr>
              <a:t>Aoit</a:t>
            </a:r>
            <a:r>
              <a:rPr lang="en-US" sz="4800" dirty="0">
                <a:ln w="28575">
                  <a:solidFill>
                    <a:srgbClr val="FF0000"/>
                  </a:solidFill>
                </a:ln>
                <a:solidFill>
                  <a:srgbClr val="FFFFFF"/>
                </a:solidFill>
                <a:latin typeface="Star Jedi" pitchFamily="82" charset="0"/>
                <a:ea typeface="+mj-ea"/>
                <a:cs typeface="+mj-cs"/>
              </a:rPr>
              <a:t> courses</a:t>
            </a:r>
            <a:r>
              <a:rPr lang="en-US" sz="4800" dirty="0">
                <a:ln w="28575">
                  <a:solidFill>
                    <a:schemeClr val="tx1"/>
                  </a:solidFill>
                </a:ln>
                <a:latin typeface="Star Jedi" pitchFamily="82" charset="0"/>
                <a:ea typeface="+mj-ea"/>
                <a:cs typeface="+mj-cs"/>
              </a:rPr>
              <a:t>.</a:t>
            </a:r>
            <a:r>
              <a:rPr lang="en-US" sz="4800" dirty="0">
                <a:ln w="28575">
                  <a:solidFill>
                    <a:srgbClr val="FF0000"/>
                  </a:solidFill>
                </a:ln>
                <a:solidFill>
                  <a:srgbClr val="FFFFFF"/>
                </a:solidFill>
                <a:latin typeface="Star Jedi" pitchFamily="82" charset="0"/>
                <a:ea typeface="+mj-ea"/>
                <a:cs typeface="+mj-cs"/>
              </a:rPr>
              <a:t>  </a:t>
            </a:r>
          </a:p>
        </p:txBody>
      </p:sp>
      <p:pic>
        <p:nvPicPr>
          <p:cNvPr id="21508" name="Picture 13" descr="AOI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562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304800" y="3886200"/>
            <a:ext cx="883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 eaLnBrk="0" hangingPunct="0"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r>
              <a:rPr lang="en-US" sz="2000" b="1" dirty="0">
                <a:latin typeface="+mn-lt"/>
              </a:rPr>
              <a:t>Students typically have room in their schedules to take music, foreign language, and AP courses.</a:t>
            </a:r>
          </a:p>
          <a:p>
            <a:pPr marL="465138" indent="-465138" eaLnBrk="0" hangingPunct="0"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endParaRPr lang="en-US" sz="2000" b="1" dirty="0">
              <a:latin typeface="+mn-lt"/>
            </a:endParaRPr>
          </a:p>
          <a:p>
            <a:pPr marL="865188" lvl="1" indent="-465138" eaLnBrk="0" hangingPunct="0">
              <a:spcBef>
                <a:spcPct val="20000"/>
              </a:spcBef>
              <a:buClr>
                <a:srgbClr val="FF0000"/>
              </a:buClr>
              <a:buSzPct val="135000"/>
              <a:buFont typeface="Wingdings" pitchFamily="2" charset="2"/>
              <a:buChar char=""/>
              <a:defRPr/>
            </a:pPr>
            <a:endParaRPr lang="en-US" b="1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n-US" b="1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419</Words>
  <Application>Microsoft Office PowerPoint</Application>
  <PresentationFormat>On-screen Show (4:3)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Star Jedi</vt:lpstr>
      <vt:lpstr>Wingdings</vt:lpstr>
      <vt:lpstr>Eras Bold ITC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of Information Technology</dc:title>
  <dc:creator>Barbara Sattelberg</dc:creator>
  <cp:lastModifiedBy>Barbara J. Sattelberg</cp:lastModifiedBy>
  <cp:revision>247</cp:revision>
  <cp:lastPrinted>2015-01-27T19:03:35Z</cp:lastPrinted>
  <dcterms:created xsi:type="dcterms:W3CDTF">2011-01-12T04:28:57Z</dcterms:created>
  <dcterms:modified xsi:type="dcterms:W3CDTF">2016-02-09T08:00:11Z</dcterms:modified>
</cp:coreProperties>
</file>